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70" r:id="rId2"/>
    <p:sldId id="269" r:id="rId3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83" autoAdjust="0"/>
  </p:normalViewPr>
  <p:slideViewPr>
    <p:cSldViewPr>
      <p:cViewPr varScale="1">
        <p:scale>
          <a:sx n="108" d="100"/>
          <a:sy n="108" d="100"/>
        </p:scale>
        <p:origin x="1710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024" y="-8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50CAE1-797D-4920-A8C3-C985AD270BE7}" type="datetimeFigureOut">
              <a:rPr lang="en-US" smtClean="0"/>
              <a:t>5/14/2020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B6A4CE-ADC0-4B39-9B70-E9669E89BD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7501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8EAEFB4-416C-4ECE-8523-D3A683E97CC3}" type="datetimeFigureOut">
              <a:rPr lang="en-US" smtClean="0"/>
              <a:t>5/14/2020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1D58026-3646-4C47-AB99-3A17743D77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74863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Congratulations Class of 2020 on your achievements! As you look forward to your future, the Commonwealth would like you to consider public service as a career.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D58026-3646-4C47-AB99-3A17743D779D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8963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invite you to visit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MassCareers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create a profile so you can see the variety of job opportunities that we offer. We are truly committed to making Massachusetts a great place to live, </a:t>
            </a:r>
            <a:r>
              <a:rPr lang="en-US" sz="1200" b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work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start a business and raise a family! Your career is the Commonwealth’s future! Best of luck to you all!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D58026-3646-4C47-AB99-3A17743D779D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609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4.jpeg"/>
          <p:cNvPicPr>
            <a:picLocks noChangeAspect="1"/>
          </p:cNvPicPr>
          <p:nvPr userDrawn="1"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65"/>
          <a:stretch/>
        </p:blipFill>
        <p:spPr>
          <a:xfrm>
            <a:off x="-1" y="5542"/>
            <a:ext cx="9144001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993775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124200"/>
            <a:ext cx="7772400" cy="533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rgbClr val="00206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685800" y="4191000"/>
            <a:ext cx="7772400" cy="5334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000" baseline="0">
                <a:solidFill>
                  <a:srgbClr val="002060"/>
                </a:solidFill>
              </a:defRPr>
            </a:lvl1pPr>
          </a:lstStyle>
          <a:p>
            <a:pPr lvl="0"/>
            <a:r>
              <a:rPr lang="en-US" dirty="0"/>
              <a:t>Click to edit Date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324600" y="6356350"/>
            <a:ext cx="2362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 sz="1050" dirty="0"/>
              <a:t> © Human Resources Division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944021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4.jpe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65"/>
          <a:stretch/>
        </p:blipFill>
        <p:spPr>
          <a:xfrm>
            <a:off x="-1" y="5542"/>
            <a:ext cx="9144001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993775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124200"/>
            <a:ext cx="7772400" cy="533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rgbClr val="00206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685800" y="4191000"/>
            <a:ext cx="7772400" cy="5334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000" baseline="0">
                <a:solidFill>
                  <a:srgbClr val="002060"/>
                </a:solidFill>
              </a:defRPr>
            </a:lvl1pPr>
          </a:lstStyle>
          <a:p>
            <a:pPr lvl="0"/>
            <a:r>
              <a:rPr lang="en-US" dirty="0"/>
              <a:t>Click to edit Date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324600" y="6356350"/>
            <a:ext cx="2362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 sz="1050" dirty="0"/>
              <a:t> © Human Resources Division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11079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050"/>
            </a:lvl1pPr>
          </a:lstStyle>
          <a:p>
            <a:fld id="{DC748516-C37E-402E-ABE3-0EB7C8031EBD}" type="datetime1">
              <a:rPr lang="en-US" smtClean="0"/>
              <a:t>5/14/2020</a:t>
            </a:fld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24600" y="6356350"/>
            <a:ext cx="2362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>
                <a:solidFill>
                  <a:srgbClr val="002060"/>
                </a:solidFill>
              </a:defRPr>
            </a:lvl1pPr>
          </a:lstStyle>
          <a:p>
            <a:r>
              <a:rPr lang="en-US" sz="1050" dirty="0">
                <a:solidFill>
                  <a:schemeClr val="bg1">
                    <a:lumMod val="50000"/>
                  </a:schemeClr>
                </a:solidFill>
              </a:rPr>
              <a:t> © Human Resources Division 	</a:t>
            </a:r>
            <a:fld id="{E38C7072-828B-4B7F-942A-607C9201E009}" type="slidenum">
              <a:rPr lang="en-US" b="1" smtClean="0"/>
              <a:pPr/>
              <a:t>‹#›</a:t>
            </a:fld>
            <a:endParaRPr lang="en-US" b="1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6248400"/>
            <a:ext cx="82296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38301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71600"/>
            <a:ext cx="4038600" cy="4754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1600"/>
            <a:ext cx="4038600" cy="4754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050"/>
            </a:lvl1pPr>
          </a:lstStyle>
          <a:p>
            <a:fld id="{528EDCCC-F1BD-44D4-A990-9667FA67CC66}" type="datetime1">
              <a:rPr lang="en-US" smtClean="0"/>
              <a:t>5/14/2020</a:t>
            </a:fld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24600" y="6356350"/>
            <a:ext cx="2362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>
                <a:solidFill>
                  <a:srgbClr val="002060"/>
                </a:solidFill>
              </a:defRPr>
            </a:lvl1pPr>
          </a:lstStyle>
          <a:p>
            <a:r>
              <a:rPr lang="en-US" sz="1050" dirty="0">
                <a:solidFill>
                  <a:schemeClr val="bg1">
                    <a:lumMod val="50000"/>
                  </a:schemeClr>
                </a:solidFill>
              </a:rPr>
              <a:t> © Human Resources Division 	</a:t>
            </a:r>
            <a:fld id="{E38C7072-828B-4B7F-942A-607C9201E009}" type="slidenum">
              <a:rPr lang="en-US" b="1" smtClean="0"/>
              <a:pPr/>
              <a:t>‹#›</a:t>
            </a:fld>
            <a:endParaRPr lang="en-US" b="1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6248400"/>
            <a:ext cx="82296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6502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011362"/>
            <a:ext cx="4040188" cy="4084638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37160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011362"/>
            <a:ext cx="4041775" cy="4084638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050"/>
            </a:lvl1pPr>
          </a:lstStyle>
          <a:p>
            <a:fld id="{982E5F6C-8EA1-4BC6-9AC1-25E237271829}" type="datetime1">
              <a:rPr lang="en-US" smtClean="0"/>
              <a:t>5/14/2020</a:t>
            </a:fld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324600" y="6356350"/>
            <a:ext cx="2362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>
                <a:solidFill>
                  <a:srgbClr val="002060"/>
                </a:solidFill>
              </a:defRPr>
            </a:lvl1pPr>
          </a:lstStyle>
          <a:p>
            <a:r>
              <a:rPr lang="en-US" sz="1050" dirty="0">
                <a:solidFill>
                  <a:schemeClr val="bg1">
                    <a:lumMod val="50000"/>
                  </a:schemeClr>
                </a:solidFill>
              </a:rPr>
              <a:t> © Human Resources Division 	</a:t>
            </a:r>
            <a:fld id="{E38C7072-828B-4B7F-942A-607C9201E009}" type="slidenum">
              <a:rPr lang="en-US" b="1" smtClean="0"/>
              <a:pPr/>
              <a:t>‹#›</a:t>
            </a:fld>
            <a:endParaRPr lang="en-US" b="1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57200" y="6248400"/>
            <a:ext cx="82296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815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944563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to edit Agenda/Table of Contents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050"/>
            </a:lvl1pPr>
          </a:lstStyle>
          <a:p>
            <a:fld id="{20CAE279-48BA-4728-A3A5-6F0B03021534}" type="datetime1">
              <a:rPr lang="en-US" smtClean="0"/>
              <a:t>5/14/2020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24600" y="6356350"/>
            <a:ext cx="2362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>
                <a:solidFill>
                  <a:srgbClr val="002060"/>
                </a:solidFill>
              </a:defRPr>
            </a:lvl1pPr>
          </a:lstStyle>
          <a:p>
            <a:r>
              <a:rPr lang="en-US" sz="1050" dirty="0">
                <a:solidFill>
                  <a:schemeClr val="bg1">
                    <a:lumMod val="50000"/>
                  </a:schemeClr>
                </a:solidFill>
              </a:rPr>
              <a:t> © Human Resources Division 	</a:t>
            </a:r>
            <a:fld id="{E38C7072-828B-4B7F-942A-607C9201E009}" type="slidenum">
              <a:rPr lang="en-US" b="1" smtClean="0"/>
              <a:pPr/>
              <a:t>‹#›</a:t>
            </a:fld>
            <a:endParaRPr lang="en-US" b="1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6248400"/>
            <a:ext cx="82296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Placeholder 35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923925" y="1924050"/>
            <a:ext cx="3343275" cy="419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 baseline="0">
                <a:solidFill>
                  <a:srgbClr val="002060"/>
                </a:solidFill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38" name="Text Placeholder 35"/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923925" y="2724150"/>
            <a:ext cx="3343275" cy="419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rgbClr val="002060"/>
                </a:solidFill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39" name="Text Placeholder 35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923925" y="3567111"/>
            <a:ext cx="3343275" cy="4191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="1">
                <a:solidFill>
                  <a:srgbClr val="00206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Section Title</a:t>
            </a:r>
          </a:p>
        </p:txBody>
      </p:sp>
      <p:sp>
        <p:nvSpPr>
          <p:cNvPr id="40" name="Text Placeholder 35"/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923925" y="4400550"/>
            <a:ext cx="3343275" cy="419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rgbClr val="002060"/>
                </a:solidFill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41" name="Text Placeholder 35"/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923925" y="5276850"/>
            <a:ext cx="3343275" cy="419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rgbClr val="002060"/>
                </a:solidFill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cxnSp>
        <p:nvCxnSpPr>
          <p:cNvPr id="48" name="Straight Connector 47"/>
          <p:cNvCxnSpPr/>
          <p:nvPr userDrawn="1"/>
        </p:nvCxnSpPr>
        <p:spPr>
          <a:xfrm>
            <a:off x="847725" y="1905000"/>
            <a:ext cx="0" cy="381000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7391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5377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050"/>
            </a:lvl1pPr>
          </a:lstStyle>
          <a:p>
            <a:fld id="{080AC3D0-5EE2-4317-8B10-9C323D65ED84}" type="datetime1">
              <a:rPr lang="en-US" smtClean="0"/>
              <a:t>5/14/2020</a:t>
            </a:fld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24600" y="6356350"/>
            <a:ext cx="2362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>
                <a:solidFill>
                  <a:srgbClr val="002060"/>
                </a:solidFill>
              </a:defRPr>
            </a:lvl1pPr>
          </a:lstStyle>
          <a:p>
            <a:r>
              <a:rPr lang="en-US" sz="1050" dirty="0">
                <a:solidFill>
                  <a:schemeClr val="bg1">
                    <a:lumMod val="50000"/>
                  </a:schemeClr>
                </a:solidFill>
              </a:rPr>
              <a:t> © Human Resources Division 	</a:t>
            </a:r>
            <a:fld id="{E38C7072-828B-4B7F-942A-607C9201E009}" type="slidenum">
              <a:rPr lang="en-US" b="1" smtClean="0"/>
              <a:pPr/>
              <a:t>‹#›</a:t>
            </a:fld>
            <a:endParaRPr lang="en-US" b="1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6248400"/>
            <a:ext cx="82296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8297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/Ending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4.jpeg"/>
          <p:cNvPicPr>
            <a:picLocks noChangeAspect="1"/>
          </p:cNvPicPr>
          <p:nvPr userDrawn="1"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65"/>
          <a:stretch/>
        </p:blipFill>
        <p:spPr>
          <a:xfrm>
            <a:off x="-1" y="5542"/>
            <a:ext cx="9144001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685800" y="3810000"/>
            <a:ext cx="3810000" cy="1066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0">
                <a:solidFill>
                  <a:srgbClr val="002060"/>
                </a:solidFill>
              </a:defRPr>
            </a:lvl1pPr>
          </a:lstStyle>
          <a:p>
            <a:pPr lvl="0"/>
            <a:r>
              <a:rPr lang="en-US" dirty="0"/>
              <a:t>email@mass.gov</a:t>
            </a:r>
          </a:p>
          <a:p>
            <a:pPr lvl="0"/>
            <a:r>
              <a:rPr lang="en-US" dirty="0"/>
              <a:t>617-878-xxxx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0" y="137160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002060"/>
                </a:solidFill>
              </a:rPr>
              <a:t>Thank you!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685800" y="3357265"/>
            <a:ext cx="381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>
                <a:solidFill>
                  <a:srgbClr val="002060"/>
                </a:solidFill>
              </a:rPr>
              <a:t>Contact:</a:t>
            </a:r>
          </a:p>
        </p:txBody>
      </p:sp>
    </p:spTree>
    <p:extLst>
      <p:ext uri="{BB962C8B-B14F-4D97-AF65-F5344CB8AC3E}">
        <p14:creationId xmlns:p14="http://schemas.microsoft.com/office/powerpoint/2010/main" val="2100782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4.jpeg"/>
          <p:cNvPicPr>
            <a:picLocks noChangeAspect="1"/>
          </p:cNvPicPr>
          <p:nvPr userDrawn="1"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65"/>
          <a:stretch/>
        </p:blipFill>
        <p:spPr>
          <a:xfrm>
            <a:off x="-1" y="5542"/>
            <a:ext cx="9144001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TextBox 9"/>
          <p:cNvSpPr txBox="1"/>
          <p:nvPr userDrawn="1"/>
        </p:nvSpPr>
        <p:spPr>
          <a:xfrm>
            <a:off x="0" y="137160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002060"/>
                </a:solidFill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8819080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endix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4.jpeg"/>
          <p:cNvPicPr>
            <a:picLocks noChangeAspect="1"/>
          </p:cNvPicPr>
          <p:nvPr userDrawn="1"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65"/>
          <a:stretch/>
        </p:blipFill>
        <p:spPr>
          <a:xfrm>
            <a:off x="-1" y="5542"/>
            <a:ext cx="9144001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TextBox 9"/>
          <p:cNvSpPr txBox="1"/>
          <p:nvPr userDrawn="1"/>
        </p:nvSpPr>
        <p:spPr>
          <a:xfrm>
            <a:off x="0" y="137160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002060"/>
                </a:solidFill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2506858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4059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0" r:id="rId3"/>
    <p:sldLayoutId id="2147483652" r:id="rId4"/>
    <p:sldLayoutId id="2147483653" r:id="rId5"/>
    <p:sldLayoutId id="2147483654" r:id="rId6"/>
    <p:sldLayoutId id="2147483655" r:id="rId7"/>
    <p:sldLayoutId id="2147483657" r:id="rId8"/>
    <p:sldLayoutId id="2147483659" r:id="rId9"/>
    <p:sldLayoutId id="2147483660" r:id="rId10"/>
    <p:sldLayoutId id="2147483661" r:id="rId11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rgbClr val="00206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AF9856A-4CDF-4A18-B8DF-5C9855D70D20}"/>
              </a:ext>
            </a:extLst>
          </p:cNvPr>
          <p:cNvGrpSpPr/>
          <p:nvPr/>
        </p:nvGrpSpPr>
        <p:grpSpPr>
          <a:xfrm>
            <a:off x="0" y="0"/>
            <a:ext cx="9144000" cy="6705600"/>
            <a:chOff x="0" y="0"/>
            <a:chExt cx="9144000" cy="655320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BF8FB7F-A0E5-4ADB-B487-140F50D10D3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5122"/>
            <a:stretch/>
          </p:blipFill>
          <p:spPr>
            <a:xfrm>
              <a:off x="0" y="0"/>
              <a:ext cx="9144000" cy="53340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81FFDE8-0909-45BF-BEBF-D6C2AF8EBEF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04800"/>
              <a:ext cx="9144000" cy="6248400"/>
            </a:xfrm>
            <a:prstGeom prst="rect">
              <a:avLst/>
            </a:prstGeom>
          </p:spPr>
        </p:pic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AFEDAEDC-FFBE-496F-9269-B14B7E427D1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11" t="11534" r="31898" b="24127"/>
          <a:stretch/>
        </p:blipFill>
        <p:spPr>
          <a:xfrm rot="5400000">
            <a:off x="7714144" y="5360804"/>
            <a:ext cx="1335712" cy="13716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920121F-B05E-45CD-B51F-196BD0B62F1C}"/>
              </a:ext>
            </a:extLst>
          </p:cNvPr>
          <p:cNvSpPr/>
          <p:nvPr/>
        </p:nvSpPr>
        <p:spPr>
          <a:xfrm>
            <a:off x="7717464" y="5382292"/>
            <a:ext cx="1350335" cy="1332168"/>
          </a:xfrm>
          <a:prstGeom prst="rect">
            <a:avLst/>
          </a:prstGeom>
          <a:noFill/>
          <a:ln w="38100">
            <a:solidFill>
              <a:srgbClr val="FFC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58A14FF5-7473-4B2F-BBB2-BDE57D821BA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0854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567"/>
    </mc:Choice>
    <mc:Fallback>
      <p:transition spd="slow" advTm="115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MassCareers </a:t>
            </a:r>
            <a:br>
              <a:rPr lang="en-US" dirty="0"/>
            </a:br>
            <a:r>
              <a:rPr lang="en-US" i="1" dirty="0"/>
              <a:t>Your Career, the Commonwealth’s Future!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defRPr/>
            </a:pPr>
            <a:r>
              <a:rPr lang="en-US" altLang="en-US" sz="2800" dirty="0"/>
              <a:t>Create a Profile: It’s all about YOU</a:t>
            </a:r>
          </a:p>
          <a:p>
            <a:pPr lvl="1">
              <a:defRPr/>
            </a:pPr>
            <a:r>
              <a:rPr lang="en-US" altLang="en-US" sz="2400" dirty="0"/>
              <a:t>Personal Information</a:t>
            </a:r>
          </a:p>
          <a:p>
            <a:pPr lvl="1">
              <a:defRPr/>
            </a:pPr>
            <a:r>
              <a:rPr lang="en-US" altLang="en-US" sz="2400" dirty="0"/>
              <a:t>Education</a:t>
            </a:r>
          </a:p>
          <a:p>
            <a:pPr lvl="1">
              <a:defRPr/>
            </a:pPr>
            <a:r>
              <a:rPr lang="en-US" altLang="en-US" sz="2400" dirty="0"/>
              <a:t>Employment History</a:t>
            </a:r>
          </a:p>
          <a:p>
            <a:pPr lvl="1">
              <a:defRPr/>
            </a:pPr>
            <a:r>
              <a:rPr lang="en-US" altLang="en-US" sz="2400" dirty="0"/>
              <a:t>Licenses and Certifications </a:t>
            </a:r>
          </a:p>
          <a:p>
            <a:pPr lvl="1">
              <a:defRPr/>
            </a:pPr>
            <a:r>
              <a:rPr lang="en-US" altLang="en-US" sz="2400" dirty="0"/>
              <a:t>Preferences</a:t>
            </a:r>
          </a:p>
          <a:p>
            <a:pPr lvl="2">
              <a:defRPr/>
            </a:pPr>
            <a:r>
              <a:rPr lang="en-US" altLang="en-US" sz="2000" dirty="0"/>
              <a:t>Job Category</a:t>
            </a:r>
          </a:p>
          <a:p>
            <a:pPr lvl="2">
              <a:defRPr/>
            </a:pPr>
            <a:r>
              <a:rPr lang="en-US" altLang="en-US" sz="2000" dirty="0"/>
              <a:t>Location</a:t>
            </a:r>
          </a:p>
          <a:p>
            <a:pPr lvl="2">
              <a:defRPr/>
            </a:pPr>
            <a:r>
              <a:rPr lang="en-US" altLang="en-US" sz="2000" dirty="0"/>
              <a:t>Agency </a:t>
            </a:r>
          </a:p>
          <a:p>
            <a:pPr marL="914400" lvl="2" indent="0">
              <a:buNone/>
              <a:defRPr/>
            </a:pPr>
            <a:endParaRPr lang="en-US" altLang="en-US" sz="2000" dirty="0"/>
          </a:p>
          <a:p>
            <a:pPr>
              <a:defRPr/>
            </a:pPr>
            <a:r>
              <a:rPr lang="en-US" altLang="en-US" sz="2800" dirty="0"/>
              <a:t>Request notification of postings that meet your interest and skill set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6324600" y="2296180"/>
            <a:ext cx="1828800" cy="2123420"/>
            <a:chOff x="6324600" y="2296180"/>
            <a:chExt cx="1828800" cy="2123420"/>
          </a:xfrm>
        </p:grpSpPr>
        <p:pic>
          <p:nvPicPr>
            <p:cNvPr id="1026" name="Picture 2" descr="X:\Janet McNeil\qr-code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15635" y="2819400"/>
              <a:ext cx="1600200" cy="1600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6324600" y="2296180"/>
              <a:ext cx="18288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002060"/>
                  </a:solidFill>
                </a:rPr>
                <a:t>Scan the MassCareers </a:t>
              </a:r>
            </a:p>
            <a:p>
              <a:pPr algn="ctr"/>
              <a:r>
                <a:rPr lang="en-US" sz="1400" b="1" dirty="0">
                  <a:solidFill>
                    <a:srgbClr val="002060"/>
                  </a:solidFill>
                </a:rPr>
                <a:t>QR Code:</a:t>
              </a:r>
            </a:p>
          </p:txBody>
        </p:sp>
      </p:grp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1482DEBD-70A8-4954-AB46-645AE95910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8213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3191"/>
    </mc:Choice>
    <mc:Fallback>
      <p:transition spd="slow" advTm="231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896</TotalTime>
  <Words>138</Words>
  <Application>Microsoft Office PowerPoint</Application>
  <PresentationFormat>On-screen Show (4:3)</PresentationFormat>
  <Paragraphs>18</Paragraphs>
  <Slides>2</Slides>
  <Notes>2</Notes>
  <HiddenSlides>0</HiddenSlides>
  <MMClips>2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PowerPoint Presentation</vt:lpstr>
      <vt:lpstr>MassCareers  Your Career, the Commonwealth’s Future!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ANF</dc:creator>
  <cp:lastModifiedBy>Allen, Juanita D (HRD)</cp:lastModifiedBy>
  <cp:revision>51</cp:revision>
  <cp:lastPrinted>2018-11-08T14:46:00Z</cp:lastPrinted>
  <dcterms:created xsi:type="dcterms:W3CDTF">2018-11-07T16:29:11Z</dcterms:created>
  <dcterms:modified xsi:type="dcterms:W3CDTF">2020-05-14T20:25:58Z</dcterms:modified>
</cp:coreProperties>
</file>